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75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8244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9801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Z:\Лицейская символика\logo-blue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15338" y="6000768"/>
            <a:ext cx="471077" cy="50006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3571868" y="6215082"/>
            <a:ext cx="4526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tx2"/>
                </a:solidFill>
              </a:rPr>
              <a:t>КГБОУ</a:t>
            </a:r>
            <a:r>
              <a:rPr lang="ru-RU" sz="1600" i="1" baseline="0" dirty="0" smtClean="0">
                <a:solidFill>
                  <a:schemeClr val="tx2"/>
                </a:solidFill>
              </a:rPr>
              <a:t> «Бийский лицей-интернат АК»</a:t>
            </a:r>
            <a:endParaRPr lang="ru-RU" sz="16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3757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898ECFE-5380-495A-B5A1-BC1DA3DBB237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9E52DC3-2575-44BF-AC65-439403E8ED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64" y="2000240"/>
            <a:ext cx="8715436" cy="10715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Апробация и внедрение профессионального стандарта «Педагог»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3643314"/>
            <a:ext cx="6400800" cy="1571636"/>
          </a:xfrm>
        </p:spPr>
        <p:txBody>
          <a:bodyPr>
            <a:normAutofit/>
          </a:bodyPr>
          <a:lstStyle/>
          <a:p>
            <a:pPr algn="r"/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</a:rPr>
              <a:t>ПРОЕКТ</a:t>
            </a:r>
          </a:p>
          <a:p>
            <a:pPr algn="r"/>
            <a:endParaRPr lang="ru-RU" sz="2400" i="1" dirty="0" smtClean="0">
              <a:solidFill>
                <a:schemeClr val="tx1"/>
              </a:solidFill>
            </a:endParaRPr>
          </a:p>
        </p:txBody>
      </p:sp>
      <p:pic>
        <p:nvPicPr>
          <p:cNvPr id="11" name="Picture 3" descr="Z:\Методкабинет\2013-2014\Семинары\Звон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261725" y="-6723063"/>
            <a:ext cx="4800521" cy="3600000"/>
          </a:xfrm>
          <a:prstGeom prst="rect">
            <a:avLst/>
          </a:prstGeom>
          <a:noFill/>
        </p:spPr>
      </p:pic>
      <p:pic>
        <p:nvPicPr>
          <p:cNvPr id="1026" name="Picture 2" descr="Z:\Лицейская символика\logo-blu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500042"/>
            <a:ext cx="672967" cy="714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215238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Экзамен на определение квалификационного уровня педагога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614882"/>
          </a:xfrm>
        </p:spPr>
        <p:txBody>
          <a:bodyPr>
            <a:normAutofit/>
          </a:bodyPr>
          <a:lstStyle/>
          <a:p>
            <a:pPr marL="182563" indent="258763" algn="just">
              <a:buNone/>
            </a:pPr>
            <a:r>
              <a:rPr lang="ru-RU" b="1" dirty="0" smtClean="0"/>
              <a:t> Профессиональный экзамен – </a:t>
            </a:r>
            <a:r>
              <a:rPr lang="ru-RU" dirty="0" smtClean="0"/>
              <a:t>форма оценки квалификации педагога на соответствие требованиям профессионального стандарта.</a:t>
            </a:r>
          </a:p>
          <a:p>
            <a:pPr algn="just">
              <a:buNone/>
            </a:pPr>
            <a:endParaRPr lang="ru-RU" sz="2400" dirty="0" smtClean="0"/>
          </a:p>
          <a:p>
            <a:pPr marL="0" indent="4572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000" dirty="0" smtClean="0"/>
              <a:t>По итогам экзамена выдается свидетельство о присвоении дифференцированного уровня квалификации.</a:t>
            </a:r>
          </a:p>
          <a:p>
            <a:pPr marL="0" indent="4572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000" dirty="0" smtClean="0"/>
              <a:t>Проводится квалификационными комиссиями, формируемыми независимыми центрами оценки квалификации.</a:t>
            </a:r>
          </a:p>
          <a:p>
            <a:pPr marL="0" indent="4572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000" dirty="0" smtClean="0"/>
              <a:t>К экзамену допускаются лица, имеющие квалификацию педагога (учителя, воспитателя) по уровням подготовки среднего профессионального образования, </a:t>
            </a:r>
            <a:r>
              <a:rPr lang="ru-RU" sz="2000" dirty="0" err="1" smtClean="0"/>
              <a:t>бакалавриата</a:t>
            </a:r>
            <a:r>
              <a:rPr lang="ru-RU" sz="2000" dirty="0" smtClean="0"/>
              <a:t>, магистратуры, </a:t>
            </a:r>
            <a:r>
              <a:rPr lang="ru-RU" sz="2000" dirty="0" err="1" smtClean="0"/>
              <a:t>специалитета</a:t>
            </a:r>
            <a:r>
              <a:rPr lang="ru-RU" sz="2000" dirty="0" smtClean="0"/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8001056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Порядок проведения профессионального экзамена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614882"/>
          </a:xfrm>
        </p:spPr>
        <p:txBody>
          <a:bodyPr>
            <a:normAutofit/>
          </a:bodyPr>
          <a:lstStyle/>
          <a:p>
            <a:pPr marL="182563" indent="258763" algn="just">
              <a:buNone/>
            </a:pPr>
            <a:r>
              <a:rPr lang="ru-RU" b="1" dirty="0" smtClean="0"/>
              <a:t> </a:t>
            </a:r>
            <a:endParaRPr lang="ru-RU" sz="2400" dirty="0" smtClean="0"/>
          </a:p>
          <a:p>
            <a:pPr marL="0" indent="457200" algn="just">
              <a:spcBef>
                <a:spcPts val="0"/>
              </a:spcBef>
            </a:pPr>
            <a:r>
              <a:rPr lang="ru-RU" sz="2000" dirty="0" smtClean="0"/>
              <a:t>Подача письменного заявления в центр оценки квалификации с предъявлением паспорта.</a:t>
            </a:r>
          </a:p>
          <a:p>
            <a:pPr marL="0" indent="457200" algn="just">
              <a:spcBef>
                <a:spcPts val="0"/>
              </a:spcBef>
            </a:pPr>
            <a:r>
              <a:rPr lang="ru-RU" sz="2000" dirty="0" smtClean="0"/>
              <a:t>Формирование квалификационной и </a:t>
            </a:r>
            <a:r>
              <a:rPr lang="ru-RU" sz="2000" dirty="0" err="1" smtClean="0"/>
              <a:t>аппеляционной</a:t>
            </a:r>
            <a:r>
              <a:rPr lang="ru-RU" sz="2000" dirty="0" smtClean="0"/>
              <a:t> комиссии.</a:t>
            </a:r>
          </a:p>
          <a:p>
            <a:pPr marL="0" indent="457200" algn="just">
              <a:spcBef>
                <a:spcPts val="0"/>
              </a:spcBef>
            </a:pPr>
            <a:r>
              <a:rPr lang="ru-RU" sz="2000" dirty="0" smtClean="0"/>
              <a:t>Проведение самооценки.</a:t>
            </a:r>
          </a:p>
          <a:p>
            <a:pPr marL="0" indent="457200" algn="just">
              <a:spcBef>
                <a:spcPts val="0"/>
              </a:spcBef>
            </a:pPr>
            <a:r>
              <a:rPr lang="ru-RU" sz="2000" dirty="0" smtClean="0"/>
              <a:t>Проведение заочного этапа экзамена.</a:t>
            </a:r>
          </a:p>
          <a:p>
            <a:pPr marL="0" indent="457200" algn="just">
              <a:spcBef>
                <a:spcPts val="0"/>
              </a:spcBef>
            </a:pPr>
            <a:r>
              <a:rPr lang="ru-RU" sz="2000" dirty="0" smtClean="0"/>
              <a:t>Проведение очного этапа экзамена в ходе посещения образовательной организации квалификационной комиссией.</a:t>
            </a:r>
          </a:p>
          <a:p>
            <a:pPr marL="0" indent="457200" algn="just">
              <a:spcBef>
                <a:spcPts val="0"/>
              </a:spcBef>
            </a:pPr>
            <a:r>
              <a:rPr lang="ru-RU" sz="2000" dirty="0" smtClean="0"/>
              <a:t>Составление рекомендаций для соискателя о развитии профессиональных квалификаций.</a:t>
            </a:r>
          </a:p>
          <a:p>
            <a:pPr marL="0" indent="457200" algn="just">
              <a:spcBef>
                <a:spcPts val="0"/>
              </a:spcBef>
            </a:pPr>
            <a:r>
              <a:rPr lang="ru-RU" sz="2000" dirty="0" smtClean="0"/>
              <a:t>Выдача заключения квалификационной комиссии и свидетельства об уровне профессиональной квалификации.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8001056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Первый дифференцированный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уровень квалификации</a:t>
            </a:r>
            <a:r>
              <a:rPr lang="en-US" sz="2800" b="1" dirty="0" smtClean="0">
                <a:solidFill>
                  <a:srgbClr val="C00000"/>
                </a:solidFill>
              </a:rPr>
              <a:t> (</a:t>
            </a:r>
            <a:r>
              <a:rPr lang="ru-RU" sz="2800" b="1" dirty="0" smtClean="0">
                <a:solidFill>
                  <a:srgbClr val="C00000"/>
                </a:solidFill>
              </a:rPr>
              <a:t>ОР5)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614882"/>
          </a:xfrm>
        </p:spPr>
        <p:txBody>
          <a:bodyPr>
            <a:normAutofit/>
          </a:bodyPr>
          <a:lstStyle/>
          <a:p>
            <a:pPr marL="182563" indent="258763" algn="just">
              <a:buNone/>
            </a:pPr>
            <a:r>
              <a:rPr lang="ru-RU" b="1" dirty="0" smtClean="0"/>
              <a:t> </a:t>
            </a:r>
            <a:endParaRPr lang="ru-RU" sz="2400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2643181"/>
          <a:ext cx="8429684" cy="350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6500858"/>
              </a:tblGrid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Параметры соответствия требованиям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образованию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 по специальностям «Дошкольное образование», «Преподавание в начальных классах», «Педагогика дополнительного образования»…</a:t>
                      </a:r>
                      <a:endParaRPr lang="ru-RU" dirty="0"/>
                    </a:p>
                  </a:txBody>
                  <a:tcPr/>
                </a:tc>
              </a:tr>
              <a:tr h="371484">
                <a:tc>
                  <a:txBody>
                    <a:bodyPr/>
                    <a:lstStyle/>
                    <a:p>
                      <a:r>
                        <a:rPr lang="ru-RU" dirty="0" smtClean="0"/>
                        <a:t>К опыту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Отсутствуют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умениям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Способность к самостоятельной деятельности по обеспечению образовательной деятельности</a:t>
                      </a:r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dirty="0" smtClean="0"/>
                        <a:t>К знаниям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Минимальные знания относительно выполняемых работ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mtClean="0"/>
                        <a:t>К проф. </a:t>
                      </a:r>
                      <a:r>
                        <a:rPr lang="ru-RU" dirty="0" smtClean="0"/>
                        <a:t>навыкам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Базовые практические умения по выполнению заданий по обеспечению образовательной деятельности.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34" y="1571612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Соответствует должностям: </a:t>
            </a:r>
            <a:r>
              <a:rPr lang="ru-RU" dirty="0" smtClean="0"/>
              <a:t>младший воспитатель, учитель -ассистент,                                       педагог-ассистент,, преподаватель-ассистент.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8001056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Второй дифференцированный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уровень квалификации (ОР6)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614882"/>
          </a:xfrm>
        </p:spPr>
        <p:txBody>
          <a:bodyPr>
            <a:normAutofit/>
          </a:bodyPr>
          <a:lstStyle/>
          <a:p>
            <a:pPr marL="182563" indent="258763" algn="just">
              <a:buNone/>
            </a:pPr>
            <a:r>
              <a:rPr lang="ru-RU" b="1" dirty="0" smtClean="0"/>
              <a:t> </a:t>
            </a:r>
            <a:endParaRPr lang="ru-RU" sz="2400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2214554"/>
          <a:ext cx="8429684" cy="3980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6500858"/>
              </a:tblGrid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Параметры соответствия требованиям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образованию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 по специальностям (те же), ВПО по специальностям «Педагогическое образование»,</a:t>
                      </a:r>
                      <a:r>
                        <a:rPr lang="ru-RU" baseline="0" dirty="0" smtClean="0"/>
                        <a:t> «Психолого-педагогическое образование»…</a:t>
                      </a:r>
                      <a:endParaRPr lang="ru-RU" dirty="0"/>
                    </a:p>
                  </a:txBody>
                  <a:tcPr/>
                </a:tc>
              </a:tr>
              <a:tr h="371484">
                <a:tc>
                  <a:txBody>
                    <a:bodyPr/>
                    <a:lstStyle/>
                    <a:p>
                      <a:r>
                        <a:rPr lang="ru-RU" dirty="0" smtClean="0"/>
                        <a:t>К опыту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Отсутствуют для специалистов и бакалавров. Требуется для специалистов с СПО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умениям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Способность к самостоятельной деятельности по обеспечению образовательной деятельности</a:t>
                      </a:r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dirty="0" smtClean="0"/>
                        <a:t>К знаниям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Анализ ситуации и выбор наиболее оптимальных путей реализации</a:t>
                      </a:r>
                      <a:r>
                        <a:rPr lang="ru-RU" baseline="0" dirty="0" smtClean="0"/>
                        <a:t> поставленных задач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проф. навыкам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Базовые практические умения по выполнению заданий по обеспечению образовательной деятельности.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34" y="1571612"/>
            <a:ext cx="8643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Соответствует должностям: </a:t>
            </a:r>
            <a:r>
              <a:rPr lang="ru-RU" dirty="0" smtClean="0"/>
              <a:t>учитель, воспитатель, педагог, преподаватель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8001056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Третий дифференцированный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уровень квалификации (ОР7)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614882"/>
          </a:xfrm>
        </p:spPr>
        <p:txBody>
          <a:bodyPr>
            <a:normAutofit/>
          </a:bodyPr>
          <a:lstStyle/>
          <a:p>
            <a:pPr marL="182563" indent="258763" algn="just">
              <a:buNone/>
            </a:pPr>
            <a:r>
              <a:rPr lang="ru-RU" b="1" dirty="0" smtClean="0"/>
              <a:t> </a:t>
            </a:r>
            <a:endParaRPr lang="ru-RU" sz="2400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2214554"/>
          <a:ext cx="8429684" cy="4529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6500858"/>
              </a:tblGrid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Параметры соответствия требованиям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образованию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ВПО (уровень </a:t>
                      </a:r>
                      <a:r>
                        <a:rPr lang="ru-RU" dirty="0" err="1" smtClean="0"/>
                        <a:t>бакалавриата</a:t>
                      </a:r>
                      <a:r>
                        <a:rPr lang="ru-RU" dirty="0" smtClean="0"/>
                        <a:t>, магистратуры и </a:t>
                      </a:r>
                      <a:r>
                        <a:rPr lang="ru-RU" dirty="0" err="1" smtClean="0"/>
                        <a:t>специалитета</a:t>
                      </a:r>
                      <a:r>
                        <a:rPr lang="ru-RU" dirty="0" smtClean="0"/>
                        <a:t>) по специальностям «Педагогическое образование»,</a:t>
                      </a:r>
                      <a:r>
                        <a:rPr lang="ru-RU" baseline="0" dirty="0" smtClean="0"/>
                        <a:t> «Психолого-педагогическое образование»…</a:t>
                      </a:r>
                      <a:endParaRPr lang="ru-RU" dirty="0"/>
                    </a:p>
                  </a:txBody>
                  <a:tcPr/>
                </a:tc>
              </a:tr>
              <a:tr h="371484">
                <a:tc>
                  <a:txBody>
                    <a:bodyPr/>
                    <a:lstStyle/>
                    <a:p>
                      <a:r>
                        <a:rPr lang="ru-RU" dirty="0" smtClean="0"/>
                        <a:t>К опыту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Отсутствуют для специалистов с ВПО по уровню магистратуры и </a:t>
                      </a:r>
                      <a:r>
                        <a:rPr lang="ru-RU" dirty="0" err="1" smtClean="0"/>
                        <a:t>специалитета</a:t>
                      </a:r>
                      <a:r>
                        <a:rPr lang="ru-RU" dirty="0" smtClean="0"/>
                        <a:t>. Требуется для специалистов с ВПО по уровню </a:t>
                      </a:r>
                      <a:r>
                        <a:rPr lang="ru-RU" dirty="0" err="1" smtClean="0"/>
                        <a:t>бакалавриата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умениям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 проектирование собственной профессиональной деятельности</a:t>
                      </a:r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dirty="0" smtClean="0"/>
                        <a:t>К знаниям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 практических и </a:t>
                      </a:r>
                      <a:r>
                        <a:rPr lang="ru-RU" dirty="0" err="1" smtClean="0"/>
                        <a:t>теор</a:t>
                      </a:r>
                      <a:r>
                        <a:rPr lang="ru-RU" dirty="0" smtClean="0"/>
                        <a:t>. Знаний при решении практических задач в условиях рабочей ситуации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проф. навыкам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 методических подходов…</a:t>
                      </a:r>
                      <a:r>
                        <a:rPr lang="ru-RU" baseline="0" dirty="0" smtClean="0"/>
                        <a:t> Оценка результатов деятельности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34" y="1500174"/>
            <a:ext cx="8643966" cy="642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Соответствует должностям:  </a:t>
            </a:r>
            <a:r>
              <a:rPr lang="ru-RU" dirty="0" smtClean="0"/>
              <a:t>старший учитель, старший воспитатель, старший педагог, старший преподаватель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8001056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Четвертый дифференцированный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уровень квалификации (ОР7-8)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614882"/>
          </a:xfrm>
        </p:spPr>
        <p:txBody>
          <a:bodyPr>
            <a:normAutofit/>
          </a:bodyPr>
          <a:lstStyle/>
          <a:p>
            <a:pPr marL="182563" indent="258763" algn="just">
              <a:buNone/>
            </a:pPr>
            <a:r>
              <a:rPr lang="ru-RU" b="1" dirty="0" smtClean="0"/>
              <a:t> </a:t>
            </a:r>
            <a:endParaRPr lang="ru-RU" sz="2400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2214554"/>
          <a:ext cx="8429684" cy="4526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6500858"/>
              </a:tblGrid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Параметры соответствия требованиям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образованию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ВПО (уровень магистратуры и </a:t>
                      </a:r>
                      <a:r>
                        <a:rPr lang="ru-RU" dirty="0" err="1" smtClean="0"/>
                        <a:t>специалитета</a:t>
                      </a:r>
                      <a:r>
                        <a:rPr lang="ru-RU" dirty="0" smtClean="0"/>
                        <a:t>) по специальностям «Педагогическое образование»… ВПО (уровень аспирантуры) по спец.        «Образование и педагогические науки</a:t>
                      </a:r>
                      <a:endParaRPr lang="ru-RU" dirty="0"/>
                    </a:p>
                  </a:txBody>
                  <a:tcPr/>
                </a:tc>
              </a:tr>
              <a:tr h="371484">
                <a:tc>
                  <a:txBody>
                    <a:bodyPr/>
                    <a:lstStyle/>
                    <a:p>
                      <a:r>
                        <a:rPr lang="ru-RU" dirty="0" smtClean="0"/>
                        <a:t>К опыту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ВПО (уровень магистратуры и </a:t>
                      </a:r>
                      <a:r>
                        <a:rPr lang="ru-RU" dirty="0" err="1" smtClean="0"/>
                        <a:t>специалитета</a:t>
                      </a:r>
                      <a:r>
                        <a:rPr lang="ru-RU" dirty="0" smtClean="0"/>
                        <a:t>) Требуется для специалистов с ВПО по уровню </a:t>
                      </a:r>
                      <a:r>
                        <a:rPr lang="ru-RU" dirty="0" err="1" smtClean="0"/>
                        <a:t>бакалавриата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умениям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 исследовательских задач ,проектирование образовательной деятельности</a:t>
                      </a:r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dirty="0" smtClean="0"/>
                        <a:t>К знаниям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новых знаний междисциплинарного и межотраслевого характера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проф. навыкам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 задач исследовательского и проектного характера, связанных с повышением эффективности процессов.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34" y="1571612"/>
            <a:ext cx="8643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Соответствует должностям: </a:t>
            </a:r>
            <a:r>
              <a:rPr lang="ru-RU" dirty="0" smtClean="0"/>
              <a:t>учитель-эксперт, учитель-новатор, воспитатель-новатор, педагог-новатор, преподаватель-эксперт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8001056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Пятый дифференцированный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уровень квалификации (ОР8)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614882"/>
          </a:xfrm>
        </p:spPr>
        <p:txBody>
          <a:bodyPr>
            <a:normAutofit/>
          </a:bodyPr>
          <a:lstStyle/>
          <a:p>
            <a:pPr marL="182563" indent="258763" algn="just">
              <a:buNone/>
            </a:pPr>
            <a:r>
              <a:rPr lang="ru-RU" b="1" dirty="0" smtClean="0"/>
              <a:t> </a:t>
            </a:r>
            <a:endParaRPr lang="ru-RU" sz="2400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2214554"/>
          <a:ext cx="8429684" cy="3983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6500858"/>
              </a:tblGrid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Параметры соответствия требованиям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образованию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ВПО (уровень аспирантуры) по спец.        «Образование и педагогические науки», профильного ДПО</a:t>
                      </a:r>
                      <a:endParaRPr lang="ru-RU" dirty="0"/>
                    </a:p>
                  </a:txBody>
                  <a:tcPr/>
                </a:tc>
              </a:tr>
              <a:tr h="371484">
                <a:tc>
                  <a:txBody>
                    <a:bodyPr/>
                    <a:lstStyle/>
                    <a:p>
                      <a:r>
                        <a:rPr lang="ru-RU" dirty="0" smtClean="0"/>
                        <a:t>К опыту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Требуется практический опыт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умениям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 стратегии управлением процессами и деятельностью с принятием решений на уровне организации</a:t>
                      </a:r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dirty="0" smtClean="0"/>
                        <a:t>К знаниям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новых  </a:t>
                      </a:r>
                      <a:r>
                        <a:rPr lang="ru-RU" b="1" dirty="0" smtClean="0"/>
                        <a:t>фундаментальных з</a:t>
                      </a:r>
                      <a:r>
                        <a:rPr lang="ru-RU" dirty="0" smtClean="0"/>
                        <a:t>наний междисциплинарного и межотраслевого характера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проф. навыкам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 задач </a:t>
                      </a:r>
                      <a:r>
                        <a:rPr lang="ru-RU" b="1" dirty="0" smtClean="0"/>
                        <a:t>методологического, </a:t>
                      </a:r>
                      <a:r>
                        <a:rPr lang="ru-RU" dirty="0" smtClean="0"/>
                        <a:t>исследовательского и проектного характера, связанных с повышением эффективности процессов.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34" y="1571612"/>
            <a:ext cx="8643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Соответствует должностям: </a:t>
            </a:r>
            <a:r>
              <a:rPr lang="ru-RU" dirty="0" smtClean="0"/>
              <a:t>учитель-наставник, воспитатель-наставник, педагог-наставник, преподаватель-наставник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8001056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Срок действия присвоенного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уровня квалификации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614882"/>
          </a:xfrm>
        </p:spPr>
        <p:txBody>
          <a:bodyPr>
            <a:normAutofit/>
          </a:bodyPr>
          <a:lstStyle/>
          <a:p>
            <a:pPr marL="182563" indent="258763" algn="just">
              <a:buNone/>
            </a:pPr>
            <a:r>
              <a:rPr lang="ru-RU" b="1" dirty="0" smtClean="0"/>
              <a:t> </a:t>
            </a:r>
            <a:endParaRPr lang="ru-RU" sz="2400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71604" y="2214554"/>
          <a:ext cx="6286544" cy="257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3143272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Отметка</a:t>
                      </a:r>
                      <a:r>
                        <a:rPr lang="ru-RU" sz="2000" baseline="0" dirty="0" smtClean="0"/>
                        <a:t> за экзамен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Срок действия</a:t>
                      </a:r>
                      <a:endParaRPr lang="ru-RU" sz="2000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отлично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 лет</a:t>
                      </a:r>
                      <a:endParaRPr lang="ru-RU" sz="2000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хорошо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 лет</a:t>
                      </a:r>
                      <a:endParaRPr lang="ru-RU" sz="2000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удовлетворительно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 года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ийский лицей-шаблон1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ШМУ</Template>
  <TotalTime>749</TotalTime>
  <Words>603</Words>
  <Application>Microsoft Office PowerPoint</Application>
  <PresentationFormat>Экран (4:3)</PresentationFormat>
  <Paragraphs>102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Бийский лицей-шаблон1</vt:lpstr>
      <vt:lpstr>Апробация и внедрение профессионального стандарта «Педагог»</vt:lpstr>
      <vt:lpstr>Экзамен на определение квалификационного уровня педагога</vt:lpstr>
      <vt:lpstr>Порядок проведения профессионального экзамена</vt:lpstr>
      <vt:lpstr>Первый дифференцированный  уровень квалификации (ОР5)</vt:lpstr>
      <vt:lpstr>Второй дифференцированный  уровень квалификации (ОР6)</vt:lpstr>
      <vt:lpstr>Третий дифференцированный  уровень квалификации (ОР7)</vt:lpstr>
      <vt:lpstr>Четвертый дифференцированный  уровень квалификации (ОР7-8)</vt:lpstr>
      <vt:lpstr>Пятый дифференцированный  уровень квалификации (ОР8)</vt:lpstr>
      <vt:lpstr>Срок действия присвоенного уровня квалификации</vt:lpstr>
    </vt:vector>
  </TitlesOfParts>
  <Company>liceum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«Внедрение ФГОС второго поколения: опыт, инновации, перспективы»</dc:title>
  <dc:creator>Администратор</dc:creator>
  <cp:lastModifiedBy>Администратор</cp:lastModifiedBy>
  <cp:revision>116</cp:revision>
  <dcterms:created xsi:type="dcterms:W3CDTF">2013-11-15T04:46:51Z</dcterms:created>
  <dcterms:modified xsi:type="dcterms:W3CDTF">2015-12-21T08:36:24Z</dcterms:modified>
</cp:coreProperties>
</file>